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3" r:id="rId22"/>
    <p:sldId id="277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D32CBC3-52F0-46AD-B218-DD2EB59DE8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8C215-4690-41C1-9D55-B704F721E0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9B0A2-98C8-4DD7-8A76-BB23E11A4329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41686C-3A65-46F6-AE62-FADFD64BE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228318-C22C-4AB4-B6E9-354A3F1C66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30548-BEA3-4F6A-B5A5-3C0F25FA14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753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C6B64-F650-4800-ACB4-62DEF241D8E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CA492-8436-43FD-A39F-137310A1D9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8857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0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2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049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806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066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311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5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15876-2181-4E8B-ABAA-7396B3F32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DB3E48-39F9-4775-B1C0-B9D57F4E3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A6099C-4B20-4F88-B75E-8BFA2643E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6C664B-2356-4272-A9C3-4639427E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4FB905-D96A-453A-864D-14E11ABE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92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131FD-B6AA-4E87-A6F8-29984BA9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5953630-9D48-4F8A-9704-202884E1E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E17E24-05D7-455C-914F-3F55C79C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729C88-E543-4954-971E-6CE995B0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245C9C-86D6-4CED-AAA6-3BEDC302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455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66D08A-0D39-443F-8496-CCA72EC8A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9A500-C3F6-40A0-878B-EDF44C8A6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DA0AAB-00B7-40DB-B009-A98CBBE45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FDD4A-DF24-44FE-901E-D2CFB1B9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49D0E7-8396-40F7-99BE-D1BF4FB6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311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D40A1-E101-4D7D-A48A-9F4DF46B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42CF8F-A3D9-4682-A927-261D1024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0CEBA8-5BEC-4E62-B05C-58D12FE93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A7E622-ABAC-4151-8BE3-9D58CF40F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020F57-91C8-406D-8A7B-E33B31CD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85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A8F76-1160-4780-A4C4-DADDC51AD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2BD824-3784-4B97-BC33-78F9AB0D7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867A9-6792-4476-8FA9-DD3015F50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13B0C1-8FBC-467D-8F56-A0F9CA562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E5B047-3EED-49AB-AC77-43BF213A6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34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2B6A9-9AAE-4393-B2DF-3703ABF45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29254B-877C-44A9-AF01-827A164B29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6E07F3B-1AB3-41CF-A8A8-5C5F80FD3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12516A-D81A-40AB-9EFD-C533E290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3152C8-339F-4FF2-8C2E-1AC2C94E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ADF5C7-C0E7-4881-8B62-11A70F99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2146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223964-F05E-4096-8EE5-ED78CAD0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7AECD5-75BC-410C-8A4A-018ABCE92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C8EBB73-D401-4D65-8A3C-38F21B865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CE09E86-DA80-4C95-80E0-5C91A3D5F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3FB5FD5-7F6F-4339-AA37-4A8CACB8EB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DFFC9F-D768-42AB-8E02-5B4C08EB7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2FE34F-DBA9-4675-BFBC-2E0362D3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01E2BDF-8962-49C0-95ED-128458E56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85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6D070-CCF3-4CBF-9809-849EBD8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E7B698-AF3F-47B6-A265-F8FB9EAA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7DCC313-974A-415F-9F09-B336D253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74F8D3-4279-4765-906B-BC4F244B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05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924264B-03FD-49CD-BEC8-92AC19E3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5C8288-076E-40AB-8EBF-CB11A2DC5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7F44A9A-3F74-428D-B4F0-86F16981F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4145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8998C-7035-4C3D-82F6-0D76B192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FF075-49F4-48C5-9595-05124E68F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08025F-D5AE-4F59-A4F4-E77574463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20B6EE-7559-4F03-AC59-2BC205F4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14A515-4F90-4BD7-A984-82C86CEC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BAC0AD-71C6-44A8-9DF7-82A7B013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64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13CB52-2EF2-40BB-B51F-D75B19D67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B04918-407A-490C-9F3D-2A8DB01E2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330AF2-88CF-4686-9866-10F1D474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9B37AD-2F7A-41E2-B134-0EF2DDB3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3DC92E-255E-47B9-ACCE-2ACDB3C58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283457-7B17-4C90-91CF-2DF2836A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94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CDA80F5-787B-4842-BF80-1A18EC8B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6C96EF-4830-470F-806D-FAF0B423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32E3BE-6B64-46E0-9687-43CA3757E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3E3087-B128-44CA-85B9-2A6830B86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FC4BF1-6DC2-46EA-8738-DAA326C4F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6204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A3407-30B5-498D-BCA5-8F8DFC5CB8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Camille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C10D77-5190-4750-ABA4-3DEA723B42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Rede Neural para detecção de gêneros artísticos</a:t>
            </a:r>
          </a:p>
        </p:txBody>
      </p:sp>
    </p:spTree>
    <p:extLst>
      <p:ext uri="{BB962C8B-B14F-4D97-AF65-F5344CB8AC3E}">
        <p14:creationId xmlns:p14="http://schemas.microsoft.com/office/powerpoint/2010/main" val="233426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97972-ABE7-4002-9CF9-EBED65CB4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272311-2E32-4C57-804C-4A41C9C5B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Biblioteca fast.ai </a:t>
            </a:r>
            <a:r>
              <a:rPr lang="pt-BR" sz="1600" dirty="0">
                <a:latin typeface="Raleway" pitchFamily="2" charset="0"/>
              </a:rPr>
              <a:t>¹</a:t>
            </a:r>
          </a:p>
          <a:p>
            <a:pPr lvl="1"/>
            <a:r>
              <a:rPr lang="pt-BR" i="1" dirty="0">
                <a:latin typeface="Raleway" pitchFamily="2" charset="0"/>
              </a:rPr>
              <a:t>Python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APIs de mais alto nível que encapsulam o </a:t>
            </a:r>
            <a:r>
              <a:rPr lang="pt-BR" i="1" dirty="0" err="1">
                <a:latin typeface="Raleway" pitchFamily="2" charset="0"/>
              </a:rPr>
              <a:t>PyTorch</a:t>
            </a:r>
            <a:r>
              <a:rPr lang="pt-BR" dirty="0">
                <a:latin typeface="Raleway" pitchFamily="2" charset="0"/>
              </a:rPr>
              <a:t> </a:t>
            </a:r>
            <a:r>
              <a:rPr lang="pt-BR" sz="1600" dirty="0">
                <a:latin typeface="Raleway" pitchFamily="2" charset="0"/>
              </a:rPr>
              <a:t>²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Fácil uso;</a:t>
            </a:r>
          </a:p>
          <a:p>
            <a:pPr lvl="1"/>
            <a:r>
              <a:rPr lang="pt-BR" dirty="0">
                <a:latin typeface="Raleway" pitchFamily="2" charset="0"/>
              </a:rPr>
              <a:t>Não é necessário ser mestre em matemática graduado em Stanford para fazer coisas legais, mas é necessário conhecer a teoria.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5CAF27A-6898-4018-A716-C9FF39592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76963"/>
            <a:ext cx="4114800" cy="365125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pt-BR" dirty="0"/>
              <a:t>https://www.fast.ai/</a:t>
            </a:r>
          </a:p>
          <a:p>
            <a:pPr marL="228600" indent="-228600" algn="l">
              <a:buAutoNum type="arabicPeriod"/>
            </a:pPr>
            <a:r>
              <a:rPr lang="pt-BR" dirty="0"/>
              <a:t>https://pytorch.org/</a:t>
            </a:r>
          </a:p>
        </p:txBody>
      </p:sp>
    </p:spTree>
    <p:extLst>
      <p:ext uri="{BB962C8B-B14F-4D97-AF65-F5344CB8AC3E}">
        <p14:creationId xmlns:p14="http://schemas.microsoft.com/office/powerpoint/2010/main" val="133605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5BBB9-AFEE-4116-80B9-4FB48CBAB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79BEF9-A8ED-4DEA-946F-DF094E48C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ResNet50 ¹</a:t>
            </a:r>
          </a:p>
          <a:p>
            <a:r>
              <a:rPr lang="pt-BR" dirty="0">
                <a:latin typeface="Raleway" pitchFamily="2" charset="0"/>
              </a:rPr>
              <a:t>Google Compute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4 </a:t>
            </a:r>
            <a:r>
              <a:rPr lang="pt-BR" dirty="0" err="1">
                <a:latin typeface="Raleway" pitchFamily="2" charset="0"/>
              </a:rPr>
              <a:t>vCPUS</a:t>
            </a:r>
            <a:r>
              <a:rPr lang="pt-BR" dirty="0">
                <a:latin typeface="Raleway" pitchFamily="2" charset="0"/>
              </a:rPr>
              <a:t>, 15GB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NVIDIA Tesla T4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Raleway" pitchFamily="2" charset="0"/>
            </a:endParaRPr>
          </a:p>
          <a:p>
            <a:r>
              <a:rPr lang="pt-BR" dirty="0">
                <a:latin typeface="Raleway" pitchFamily="2" charset="0"/>
              </a:rPr>
              <a:t>Permutação aleatória das imagens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80% para treinamento;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20% para validação;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Subárea aleatória de cada imagem para evitar </a:t>
            </a:r>
            <a:r>
              <a:rPr lang="pt-BR" i="1" dirty="0" err="1">
                <a:latin typeface="Raleway" pitchFamily="2" charset="0"/>
              </a:rPr>
              <a:t>overfitting</a:t>
            </a:r>
            <a:r>
              <a:rPr lang="pt-BR" dirty="0">
                <a:latin typeface="Raleway" pitchFamily="2" charset="0"/>
              </a:rPr>
              <a:t>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76EA8F33-88CF-4B48-BD0C-5C478FF9BC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2DAF121F-770E-4AC0-AB61-9B877F21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788" y="6218237"/>
            <a:ext cx="5256212" cy="365125"/>
          </a:xfrm>
        </p:spPr>
        <p:txBody>
          <a:bodyPr/>
          <a:lstStyle/>
          <a:p>
            <a:pPr algn="l"/>
            <a:r>
              <a:rPr lang="pt-BR" dirty="0"/>
              <a:t>1. </a:t>
            </a:r>
            <a:r>
              <a:rPr lang="en-US" dirty="0">
                <a:effectLst/>
                <a:latin typeface="Raleway" pitchFamily="2" charset="0"/>
              </a:rPr>
              <a:t>HE, </a:t>
            </a:r>
            <a:r>
              <a:rPr lang="en-US" dirty="0" err="1">
                <a:effectLst/>
                <a:latin typeface="Raleway" pitchFamily="2" charset="0"/>
              </a:rPr>
              <a:t>Kaiming</a:t>
            </a:r>
            <a:r>
              <a:rPr lang="en-US" dirty="0">
                <a:effectLst/>
                <a:latin typeface="Raleway" pitchFamily="2" charset="0"/>
              </a:rPr>
              <a:t> et al. </a:t>
            </a:r>
            <a:r>
              <a:rPr lang="en-US" b="1" dirty="0">
                <a:effectLst/>
                <a:latin typeface="Raleway" pitchFamily="2" charset="0"/>
              </a:rPr>
              <a:t>Deep Residual Learning for Image Recognition</a:t>
            </a:r>
            <a:endParaRPr lang="pt-BR" b="1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069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52D45-3CC1-41A7-977A-2175CAD5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77BF2-05D0-424A-BEEE-D57C3D248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Aproximadamente 14 horas de treinamento;</a:t>
            </a:r>
          </a:p>
          <a:p>
            <a:r>
              <a:rPr lang="pt-BR" dirty="0">
                <a:latin typeface="Raleway" pitchFamily="2" charset="0"/>
              </a:rPr>
              <a:t>Acurácia de 66%.</a:t>
            </a:r>
          </a:p>
        </p:txBody>
      </p:sp>
    </p:spTree>
    <p:extLst>
      <p:ext uri="{BB962C8B-B14F-4D97-AF65-F5344CB8AC3E}">
        <p14:creationId xmlns:p14="http://schemas.microsoft.com/office/powerpoint/2010/main" val="136616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32A2F4-99B5-49D2-837E-C1AED3C406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206" y="38524"/>
            <a:ext cx="6501587" cy="6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54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Calendário&#10;&#10;Descrição gerada automaticamente">
            <a:extLst>
              <a:ext uri="{FF2B5EF4-FFF2-40B4-BE49-F238E27FC236}">
                <a16:creationId xmlns:a16="http://schemas.microsoft.com/office/drawing/2014/main" id="{F47524A2-9D5D-444D-B8A9-2071B0FA8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570" y="0"/>
            <a:ext cx="6706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2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19DC4-E1D4-4279-B05A-549EF0608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API </a:t>
            </a:r>
            <a:r>
              <a:rPr lang="pt-BR" dirty="0" err="1">
                <a:latin typeface="Syne Mono" panose="02000009000000000000" pitchFamily="49" charset="0"/>
              </a:rPr>
              <a:t>RESTful</a:t>
            </a:r>
            <a:endParaRPr lang="pt-BR" dirty="0">
              <a:latin typeface="Syne Mono" panose="02000009000000000000" pitchFamily="49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330AC5-7CF7-4A47-AD75-E71A2A8C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Interface para a utilização do modelo treinado.</a:t>
            </a:r>
          </a:p>
          <a:p>
            <a:pPr marL="0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GET</a:t>
            </a:r>
            <a:r>
              <a:rPr lang="pt-BR" dirty="0">
                <a:latin typeface="Raleway" pitchFamily="2" charset="0"/>
              </a:rPr>
              <a:t> - /</a:t>
            </a:r>
            <a:r>
              <a:rPr lang="pt-BR" dirty="0" err="1">
                <a:latin typeface="Raleway" pitchFamily="2" charset="0"/>
              </a:rPr>
              <a:t>vocab</a:t>
            </a:r>
            <a:endParaRPr lang="pt-BR" dirty="0">
              <a:latin typeface="Raleway" pitchFamily="2" charset="0"/>
            </a:endParaRPr>
          </a:p>
          <a:p>
            <a:pPr lvl="2"/>
            <a:r>
              <a:rPr lang="pt-BR" dirty="0">
                <a:latin typeface="Raleway" pitchFamily="2" charset="0"/>
              </a:rPr>
              <a:t>Retorna uma lista com o nome das classes do modelo.</a:t>
            </a:r>
          </a:p>
          <a:p>
            <a:pPr marL="914400" lvl="2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POST</a:t>
            </a:r>
            <a:r>
              <a:rPr lang="pt-BR" dirty="0">
                <a:latin typeface="Raleway" pitchFamily="2" charset="0"/>
              </a:rPr>
              <a:t> - /r50/p</a:t>
            </a:r>
          </a:p>
          <a:p>
            <a:pPr lvl="2"/>
            <a:r>
              <a:rPr lang="pt-BR" dirty="0">
                <a:latin typeface="Raleway" pitchFamily="2" charset="0"/>
              </a:rPr>
              <a:t>Recebe um arquivo de imagem e a joga no modelo;</a:t>
            </a:r>
          </a:p>
          <a:p>
            <a:pPr lvl="2"/>
            <a:r>
              <a:rPr lang="pt-BR" dirty="0">
                <a:latin typeface="Raleway" pitchFamily="2" charset="0"/>
              </a:rPr>
              <a:t>Retorna as probabilidades calculadas para cada classe.</a:t>
            </a:r>
          </a:p>
          <a:p>
            <a:pPr lvl="2"/>
            <a:endParaRPr lang="pt-BR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886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7454A-D0B0-4FBD-827F-C5C5861B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Interface Humano Computador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CDCAC2-EA6B-4961-8057-D34598D31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Tecnologias Web;</a:t>
            </a:r>
          </a:p>
          <a:p>
            <a:r>
              <a:rPr lang="pt-BR" dirty="0">
                <a:latin typeface="Raleway" pitchFamily="2" charset="0"/>
              </a:rPr>
              <a:t>Utiliza o modelo através da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Interface para o uso do usuário final </a:t>
            </a:r>
            <a:r>
              <a:rPr lang="pt-BR" sz="1600" dirty="0">
                <a:latin typeface="Raleway" pitchFamily="2" charset="0"/>
              </a:rPr>
              <a:t>¹</a:t>
            </a:r>
            <a:r>
              <a:rPr lang="pt-BR" dirty="0">
                <a:latin typeface="Raleway" pitchFamily="2" charset="0"/>
              </a:rPr>
              <a:t>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AB5F949-7CB7-4E30-8C5E-F8F0646B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10312"/>
            <a:ext cx="4114800" cy="365125"/>
          </a:xfrm>
        </p:spPr>
        <p:txBody>
          <a:bodyPr/>
          <a:lstStyle/>
          <a:p>
            <a:pPr algn="l"/>
            <a:r>
              <a:rPr lang="pt-BR" dirty="0"/>
              <a:t>https://camille.gbrl.dev/</a:t>
            </a:r>
          </a:p>
        </p:txBody>
      </p:sp>
    </p:spTree>
    <p:extLst>
      <p:ext uri="{BB962C8B-B14F-4D97-AF65-F5344CB8AC3E}">
        <p14:creationId xmlns:p14="http://schemas.microsoft.com/office/powerpoint/2010/main" val="3998837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588C982-9836-430A-A5AA-E3A240633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9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3CF3293-85B4-4CCB-8BF3-A9B0EDDD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3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030E401-F8F2-44B1-836A-CA0C26D94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2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0AAE6C-A497-4994-8ECC-4C9FAFA75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E90693-A343-4B9C-B3B8-1337FEE48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Receber um arquivo de imagem que representa uma pintura;</a:t>
            </a:r>
          </a:p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Tentar detectar a qual estilo artístico ela pertence.</a:t>
            </a:r>
            <a:endParaRPr lang="pt-B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618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0B4CDFD-BD92-433E-8461-B01379201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59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D87AFD5-C78A-4D50-8D30-10F886AC3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50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F113E-5B2C-4943-BAE4-4672DEDD5B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Fim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817D02-98EC-4C34-BBB8-E5A7603201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408154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&#10;&#10;Descrição gerada automaticamente">
            <a:extLst>
              <a:ext uri="{FF2B5EF4-FFF2-40B4-BE49-F238E27FC236}">
                <a16:creationId xmlns:a16="http://schemas.microsoft.com/office/drawing/2014/main" id="{ED6F8BFE-E9CE-4CC1-B96E-840DAA7C6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0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51291-2E74-4FB7-9DFC-D8E448A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Fases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68AE0D-6312-48B4-BBD6-A3B952FC2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Coleta de dados;</a:t>
            </a:r>
          </a:p>
          <a:p>
            <a:r>
              <a:rPr lang="pt-BR" dirty="0">
                <a:latin typeface="Raleway" pitchFamily="2" charset="0"/>
              </a:rPr>
              <a:t>Tratamento dos dados;</a:t>
            </a:r>
          </a:p>
          <a:p>
            <a:r>
              <a:rPr lang="pt-BR" dirty="0">
                <a:latin typeface="Raleway" pitchFamily="2" charset="0"/>
              </a:rPr>
              <a:t>Treinamento da rede neural;</a:t>
            </a:r>
          </a:p>
          <a:p>
            <a:r>
              <a:rPr lang="pt-BR" dirty="0">
                <a:latin typeface="Raleway" pitchFamily="2" charset="0"/>
              </a:rPr>
              <a:t>Criação de uma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Criação de uma IHC.</a:t>
            </a:r>
          </a:p>
        </p:txBody>
      </p:sp>
    </p:spTree>
    <p:extLst>
      <p:ext uri="{BB962C8B-B14F-4D97-AF65-F5344CB8AC3E}">
        <p14:creationId xmlns:p14="http://schemas.microsoft.com/office/powerpoint/2010/main" val="4127979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9765B-F2FE-4EBB-9AE5-EC614514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Coleta de dados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2199E92D-AE37-48D0-8B5E-742FF3888C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6C2F19-FE05-4DD3-AE95-A306B32EB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Coleção de 81446 (aprox. 24,5GB) de imagens retiradas do WikiArt.org ¹.</a:t>
            </a:r>
          </a:p>
          <a:p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69BF3CC6-A99E-4100-8C45-4D8D30F47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266" y="6320840"/>
            <a:ext cx="5661734" cy="365125"/>
          </a:xfrm>
        </p:spPr>
        <p:txBody>
          <a:bodyPr/>
          <a:lstStyle/>
          <a:p>
            <a:r>
              <a:rPr lang="pt-BR" dirty="0"/>
              <a:t>1. Retirado de https://github.com/cs-chan/ArtGAN/tree/master/WikiArt%20Dataset</a:t>
            </a:r>
          </a:p>
        </p:txBody>
      </p:sp>
    </p:spTree>
    <p:extLst>
      <p:ext uri="{BB962C8B-B14F-4D97-AF65-F5344CB8AC3E}">
        <p14:creationId xmlns:p14="http://schemas.microsoft.com/office/powerpoint/2010/main" val="1778689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111A4E-12E0-4B08-916B-711E1C9F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95F83B-CBBA-48DA-8130-CDB59328B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As imagens estão originalmente dividas em 27 categorias: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sz="2000" i="1" dirty="0">
                <a:latin typeface="Raleway" pitchFamily="2" charset="0"/>
              </a:rPr>
              <a:t>expressionismo abstrato; </a:t>
            </a:r>
            <a:r>
              <a:rPr lang="pt-BR" sz="2000" i="1" dirty="0" err="1">
                <a:latin typeface="Raleway" pitchFamily="2" charset="0"/>
              </a:rPr>
              <a:t>gestualismo</a:t>
            </a:r>
            <a:r>
              <a:rPr lang="pt-BR" sz="2000" i="1" dirty="0">
                <a:latin typeface="Raleway" pitchFamily="2" charset="0"/>
              </a:rPr>
              <a:t>; minimalismo; color </a:t>
            </a:r>
            <a:r>
              <a:rPr lang="pt-BR" sz="2000" i="1" dirty="0" err="1">
                <a:latin typeface="Raleway" pitchFamily="2" charset="0"/>
              </a:rPr>
              <a:t>field</a:t>
            </a:r>
            <a:r>
              <a:rPr lang="pt-BR" sz="2000" i="1" dirty="0">
                <a:latin typeface="Raleway" pitchFamily="2" charset="0"/>
              </a:rPr>
              <a:t>; expressionismo; cubismo analítico; cubismo; cubismo sintético; realismo; realismo contemporâneo; novo realismo; </a:t>
            </a:r>
            <a:r>
              <a:rPr lang="pt-BR" sz="2000" i="1" dirty="0" err="1">
                <a:latin typeface="Raleway" pitchFamily="2" charset="0"/>
              </a:rPr>
              <a:t>pré</a:t>
            </a:r>
            <a:r>
              <a:rPr lang="pt-BR" sz="2000" i="1" dirty="0">
                <a:latin typeface="Raleway" pitchFamily="2" charset="0"/>
              </a:rPr>
              <a:t>-renascença; alta renascença; maneirismo; renascimento nórdico; 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 nouveau; barroco; fauvismo; impressionismo; pós-impressionismo; arte </a:t>
            </a:r>
            <a:r>
              <a:rPr lang="pt-BR" sz="2000" i="1" dirty="0" err="1">
                <a:latin typeface="Raleway" pitchFamily="2" charset="0"/>
              </a:rPr>
              <a:t>naif</a:t>
            </a:r>
            <a:r>
              <a:rPr lang="pt-BR" sz="2000" i="1" dirty="0">
                <a:latin typeface="Raleway" pitchFamily="2" charset="0"/>
              </a:rPr>
              <a:t>; pontilhismo; pop-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; rococó; romantismo; simbolismo e </a:t>
            </a:r>
            <a:r>
              <a:rPr lang="pt-BR" sz="2000" i="1" dirty="0" err="1">
                <a:latin typeface="Raleway" pitchFamily="2" charset="0"/>
              </a:rPr>
              <a:t>ukiyo</a:t>
            </a:r>
            <a:r>
              <a:rPr lang="pt-BR" sz="2000" i="1" dirty="0">
                <a:latin typeface="Raleway" pitchFamily="2" charset="0"/>
              </a:rPr>
              <a:t>-e.</a:t>
            </a:r>
          </a:p>
        </p:txBody>
      </p:sp>
    </p:spTree>
    <p:extLst>
      <p:ext uri="{BB962C8B-B14F-4D97-AF65-F5344CB8AC3E}">
        <p14:creationId xmlns:p14="http://schemas.microsoft.com/office/powerpoint/2010/main" val="108685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E5851-BB31-4FC8-BC8F-8C82BB95D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511933-BBC6-4908-AE87-9A5C594F9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Esse nível de granularidade não é interessante. Podemos mesclar alguns gêneros</a:t>
            </a:r>
            <a:endParaRPr lang="pt-BR" sz="2000" dirty="0">
              <a:latin typeface="Syne Mono" panose="02000009000000000000" pitchFamily="49" charset="0"/>
            </a:endParaRPr>
          </a:p>
          <a:p>
            <a:pPr marL="0" indent="0" algn="ctr">
              <a:buNone/>
            </a:pPr>
            <a:endParaRPr lang="pt-BR" sz="2000" dirty="0">
              <a:latin typeface="Syne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32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090A8-24C1-43A2-9D98-2440CDC94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58122"/>
          </a:xfrm>
        </p:spPr>
        <p:txBody>
          <a:bodyPr>
            <a:normAutofit/>
          </a:bodyPr>
          <a:lstStyle/>
          <a:p>
            <a:pPr marL="0" indent="0" algn="ctr"/>
            <a:r>
              <a:rPr lang="pt-BR" sz="2000" dirty="0">
                <a:latin typeface="Raleway" pitchFamily="2" charset="0"/>
              </a:rPr>
              <a:t>Expressionismo Abstrato, </a:t>
            </a:r>
            <a:r>
              <a:rPr lang="pt-BR" sz="2000" dirty="0" err="1">
                <a:latin typeface="Raleway" pitchFamily="2" charset="0"/>
              </a:rPr>
              <a:t>Gestualismo</a:t>
            </a:r>
            <a:r>
              <a:rPr lang="pt-BR" sz="2000" dirty="0">
                <a:latin typeface="Raleway" pitchFamily="2" charset="0"/>
              </a:rPr>
              <a:t>, Minimalismo e Color Field: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Arte Abstrata;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Cubismo Analítico, Cubismo Sintético e Cubismo: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Cubismo;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Realismo, Realismo Contemporâneo e Novo Realismo: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Realismo;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 err="1">
                <a:latin typeface="Raleway" pitchFamily="2" charset="0"/>
              </a:rPr>
              <a:t>Pré</a:t>
            </a:r>
            <a:r>
              <a:rPr lang="pt-BR" sz="2000" dirty="0">
                <a:latin typeface="Raleway" pitchFamily="2" charset="0"/>
              </a:rPr>
              <a:t>-Renascença, Alta Renascença, Maneirismo e Renascimento: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Renascença.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17 classes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19811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2933DE44-1B64-431F-B4E0-B3246DF7E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708" y="643467"/>
            <a:ext cx="92465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9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467</Words>
  <Application>Microsoft Office PowerPoint</Application>
  <PresentationFormat>Widescreen</PresentationFormat>
  <Paragraphs>66</Paragraphs>
  <Slides>22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Raleway</vt:lpstr>
      <vt:lpstr>Syne Mono</vt:lpstr>
      <vt:lpstr>Tema do Office</vt:lpstr>
      <vt:lpstr>Camille</vt:lpstr>
      <vt:lpstr>Objetivo</vt:lpstr>
      <vt:lpstr>Apresentação do PowerPoint</vt:lpstr>
      <vt:lpstr>Fases do Projeto</vt:lpstr>
      <vt:lpstr>Coleta de dados</vt:lpstr>
      <vt:lpstr>Tratamento dos dados</vt:lpstr>
      <vt:lpstr>Tratamento dos dados</vt:lpstr>
      <vt:lpstr>Expressionismo Abstrato, Gestualismo, Minimalismo e Color Field: Arte Abstrata;  Cubismo Analítico, Cubismo Sintético e Cubismo: Cubismo;  Realismo, Realismo Contemporâneo e Novo Realismo: Realismo;  Pré-Renascença, Alta Renascença, Maneirismo e Renascimento: Renascença.  17 classes</vt:lpstr>
      <vt:lpstr>Apresentação do PowerPoint</vt:lpstr>
      <vt:lpstr>Treinamento da rede neural</vt:lpstr>
      <vt:lpstr>Treinamento da rede neural</vt:lpstr>
      <vt:lpstr>Treinamento da rede neural</vt:lpstr>
      <vt:lpstr>Apresentação do PowerPoint</vt:lpstr>
      <vt:lpstr>Apresentação do PowerPoint</vt:lpstr>
      <vt:lpstr>API RESTful</vt:lpstr>
      <vt:lpstr>Interface Humano Computador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Camille</dc:title>
  <dc:creator>Gabriel</dc:creator>
  <cp:lastModifiedBy>Gabriel</cp:lastModifiedBy>
  <cp:revision>11</cp:revision>
  <dcterms:created xsi:type="dcterms:W3CDTF">2021-06-04T17:49:27Z</dcterms:created>
  <dcterms:modified xsi:type="dcterms:W3CDTF">2021-06-04T19:25:10Z</dcterms:modified>
</cp:coreProperties>
</file>

<file path=docProps/thumbnail.jpeg>
</file>